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18"/>
  </p:notesMasterIdLst>
  <p:sldIdLst>
    <p:sldId id="2203" r:id="rId2"/>
    <p:sldId id="2257" r:id="rId3"/>
    <p:sldId id="2208" r:id="rId4"/>
    <p:sldId id="2209" r:id="rId5"/>
    <p:sldId id="2353" r:id="rId6"/>
    <p:sldId id="2365" r:id="rId7"/>
    <p:sldId id="2402" r:id="rId8"/>
    <p:sldId id="2407" r:id="rId9"/>
    <p:sldId id="2408" r:id="rId10"/>
    <p:sldId id="2410" r:id="rId11"/>
    <p:sldId id="2404" r:id="rId12"/>
    <p:sldId id="2381" r:id="rId13"/>
    <p:sldId id="2063" r:id="rId14"/>
    <p:sldId id="2399" r:id="rId15"/>
    <p:sldId id="2411" r:id="rId16"/>
    <p:sldId id="2412" r:id="rId17"/>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24AC"/>
    <a:srgbClr val="000000"/>
    <a:srgbClr val="000204"/>
    <a:srgbClr val="9C866E"/>
    <a:srgbClr val="6E5B4C"/>
    <a:srgbClr val="820000"/>
    <a:srgbClr val="0A0A0A"/>
    <a:srgbClr val="101010"/>
    <a:srgbClr val="0D0D0D"/>
    <a:srgbClr val="000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034" autoAdjust="0"/>
  </p:normalViewPr>
  <p:slideViewPr>
    <p:cSldViewPr>
      <p:cViewPr>
        <p:scale>
          <a:sx n="125" d="100"/>
          <a:sy n="125" d="100"/>
        </p:scale>
        <p:origin x="1056" y="768"/>
      </p:cViewPr>
      <p:guideLst>
        <p:guide orient="horz" pos="1620"/>
        <p:guide pos="2880"/>
      </p:guideLst>
    </p:cSldViewPr>
  </p:slideViewPr>
  <p:outlineViewPr>
    <p:cViewPr varScale="1">
      <p:scale>
        <a:sx n="33" d="100"/>
        <a:sy n="33" d="100"/>
      </p:scale>
      <p:origin x="0" y="-810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US" sz="1200" i="1" dirty="0" smtClean="0">
                <a:effectLst>
                  <a:glow rad="228600">
                    <a:srgbClr val="000000"/>
                  </a:glow>
                </a:effectLst>
              </a:rPr>
              <a:t>By faith Jacob, when he was dying, blessed each of the sons of Joseph, and worshiped, leaning on the top of his staff</a:t>
            </a:r>
            <a:r>
              <a:rPr lang="en-US" sz="1200" dirty="0" smtClean="0">
                <a:effectLst>
                  <a:glow rad="228600">
                    <a:srgbClr val="000000"/>
                  </a:glow>
                </a:effectLst>
              </a:rPr>
              <a:t>. 										Hebrews 11:21 </a:t>
            </a:r>
            <a:endParaRPr lang="en-US" sz="1200" dirty="0" smtClean="0">
              <a:effectLst>
                <a:glow rad="228600">
                  <a:srgbClr val="000000"/>
                </a:glow>
              </a:effectLst>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1576567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709318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2263854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7:6 "Do not give what is holy to the dogs; nor cast your pearls before swine, lest they trample them under their feet, and turn and tear you in pieces.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1877775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7:6 "Do not give what is holy to the dogs; nor cast your pearls before swine, lest they trample them under their feet, and turn and tear you in pieces.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2020411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7:6 "Do not give what is holy to the dogs; nor cast your pearls before swine, lest they trample them under their feet, and turn and tear you in pieces.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22561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James W. Rodgers was put in front of a firing squad in Utah and asked if he had a last request. He replied, “Bring me a bullet-proof vest.”</a:t>
            </a:r>
          </a:p>
          <a:p>
            <a:endParaRPr lang="en-US" sz="1200" b="0" i="0" kern="1200" dirty="0" smtClean="0">
              <a:solidFill>
                <a:srgbClr val="000000"/>
              </a:solidFill>
              <a:effectLst/>
              <a:latin typeface="Times New Roman" pitchFamily="16" charset="0"/>
              <a:ea typeface="+mn-ea"/>
              <a:cs typeface="+mn-cs"/>
            </a:endParaRPr>
          </a:p>
          <a:p>
            <a:r>
              <a:rPr lang="en-US" sz="1200" b="0" i="0" kern="1200" dirty="0" smtClean="0">
                <a:solidFill>
                  <a:srgbClr val="000000"/>
                </a:solidFill>
                <a:effectLst/>
                <a:latin typeface="Times New Roman" pitchFamily="16" charset="0"/>
                <a:ea typeface="+mn-ea"/>
                <a:cs typeface="+mn-cs"/>
              </a:rPr>
              <a:t>Basketball great “Pistol" Pete </a:t>
            </a:r>
            <a:r>
              <a:rPr lang="en-US" sz="1200" b="0" i="0" kern="1200" dirty="0" err="1" smtClean="0">
                <a:solidFill>
                  <a:srgbClr val="000000"/>
                </a:solidFill>
                <a:effectLst/>
                <a:latin typeface="Times New Roman" pitchFamily="16" charset="0"/>
                <a:ea typeface="+mn-ea"/>
                <a:cs typeface="+mn-cs"/>
              </a:rPr>
              <a:t>Maravich</a:t>
            </a:r>
            <a:r>
              <a:rPr lang="en-US" sz="1200" b="0" i="0" kern="1200" dirty="0" smtClean="0">
                <a:solidFill>
                  <a:srgbClr val="000000"/>
                </a:solidFill>
                <a:effectLst/>
                <a:latin typeface="Times New Roman" pitchFamily="16" charset="0"/>
                <a:ea typeface="+mn-ea"/>
                <a:cs typeface="+mn-cs"/>
              </a:rPr>
              <a:t> collapsed during a pickup game. His last words: “I feel great.”</a:t>
            </a:r>
          </a:p>
          <a:p>
            <a:endParaRPr lang="en-US" sz="1200" b="0" i="0" kern="1200" dirty="0" smtClean="0">
              <a:solidFill>
                <a:srgbClr val="000000"/>
              </a:solidFill>
              <a:effectLst/>
              <a:latin typeface="Times New Roman" pitchFamily="16" charset="0"/>
              <a:ea typeface="+mn-ea"/>
              <a:cs typeface="+mn-cs"/>
            </a:endParaRPr>
          </a:p>
          <a:p>
            <a:r>
              <a:rPr lang="en-US" sz="1200" b="0" i="0" kern="1200" dirty="0" smtClean="0">
                <a:solidFill>
                  <a:srgbClr val="000000"/>
                </a:solidFill>
                <a:effectLst/>
                <a:latin typeface="Times New Roman" pitchFamily="16" charset="0"/>
                <a:ea typeface="+mn-ea"/>
                <a:cs typeface="+mn-cs"/>
              </a:rPr>
              <a:t>Arthur Conan Doyle, who wrote the Sherlock Holmes stories, died at age 71 in his garden. He turned to his wife and said, “You are wonderful,” then clutched his chest and died.</a:t>
            </a:r>
          </a:p>
          <a:p>
            <a:endParaRPr lang="en-US" sz="1200" b="0" i="0" kern="1200" dirty="0" smtClean="0">
              <a:solidFill>
                <a:srgbClr val="000000"/>
              </a:solidFill>
              <a:effectLst/>
              <a:latin typeface="Times New Roman" pitchFamily="16" charset="0"/>
              <a:ea typeface="+mn-ea"/>
              <a:cs typeface="+mn-cs"/>
            </a:endParaRPr>
          </a:p>
          <a:p>
            <a:r>
              <a:rPr lang="en-US" sz="1200" b="0" i="0" kern="1200" dirty="0" smtClean="0">
                <a:solidFill>
                  <a:srgbClr val="000000"/>
                </a:solidFill>
                <a:effectLst/>
                <a:latin typeface="Times New Roman" pitchFamily="16" charset="0"/>
                <a:ea typeface="+mn-ea"/>
                <a:cs typeface="+mn-cs"/>
              </a:rPr>
              <a:t>Blues singer Bessie Smith died saying, “I’m going, but I’m going in the name of the Lord.”</a:t>
            </a:r>
          </a:p>
          <a:p>
            <a:endParaRPr lang="en-US" sz="1200" b="0" i="0" kern="1200" dirty="0" smtClean="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195488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392960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2030676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856088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4031192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Moses – Deuteronomy 31:1-6</a:t>
            </a:r>
          </a:p>
          <a:p>
            <a:pPr marL="0" indent="0" algn="just">
              <a:buNone/>
            </a:pPr>
            <a:r>
              <a:rPr lang="en-US" sz="3800" dirty="0">
                <a:effectLst>
                  <a:glow rad="228600">
                    <a:srgbClr val="000000"/>
                  </a:glow>
                </a:effectLst>
              </a:rPr>
              <a:t>Joshua – Joshua 24:15-22</a:t>
            </a:r>
          </a:p>
          <a:p>
            <a:pPr marL="0" indent="0" algn="just">
              <a:buNone/>
            </a:pPr>
            <a:r>
              <a:rPr lang="en-US" sz="3800" dirty="0">
                <a:effectLst>
                  <a:glow rad="228600">
                    <a:srgbClr val="000000"/>
                  </a:glow>
                </a:effectLst>
              </a:rPr>
              <a:t>David – 1 Kings 2:1-4</a:t>
            </a:r>
          </a:p>
          <a:p>
            <a:pPr marL="0" indent="0" algn="just">
              <a:buNone/>
            </a:pPr>
            <a:r>
              <a:rPr lang="en-US" sz="3800" dirty="0">
                <a:effectLst>
                  <a:glow rad="228600">
                    <a:srgbClr val="000000"/>
                  </a:glow>
                </a:effectLst>
              </a:rPr>
              <a:t>Jacob – Genesis 47-49</a:t>
            </a:r>
          </a:p>
          <a:p>
            <a:pPr marL="0" indent="0" algn="just">
              <a:buNone/>
            </a:pPr>
            <a:r>
              <a:rPr lang="en-US" sz="3800" dirty="0">
                <a:effectLst>
                  <a:glow rad="228600">
                    <a:srgbClr val="000000"/>
                  </a:glow>
                </a:effectLst>
              </a:rPr>
              <a:t>	1) Blessings on his descendants</a:t>
            </a:r>
          </a:p>
          <a:p>
            <a:pPr marL="0" indent="0" algn="just">
              <a:buNone/>
            </a:pPr>
            <a:r>
              <a:rPr lang="en-US" sz="3800" dirty="0">
                <a:effectLst>
                  <a:glow rad="228600">
                    <a:srgbClr val="000000"/>
                  </a:glow>
                </a:effectLst>
              </a:rPr>
              <a:t>	2) Bury me in the promised land</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Last Words Worth Knowing</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4518407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Why does the Bible record these words?</a:t>
            </a:r>
          </a:p>
          <a:p>
            <a:pPr marL="0" indent="0" algn="just">
              <a:buNone/>
            </a:pPr>
            <a:r>
              <a:rPr lang="en-US" sz="3800" dirty="0">
                <a:effectLst>
                  <a:glow rad="228600">
                    <a:srgbClr val="000000"/>
                  </a:glow>
                </a:effectLst>
              </a:rPr>
              <a:t>	</a:t>
            </a:r>
            <a:r>
              <a:rPr lang="en-US" sz="3800" dirty="0" smtClean="0">
                <a:effectLst>
                  <a:glow rad="228600">
                    <a:srgbClr val="000000"/>
                  </a:glow>
                </a:effectLst>
              </a:rPr>
              <a:t>Spiritual people giving a charge</a:t>
            </a:r>
          </a:p>
          <a:p>
            <a:pPr marL="0" indent="0" algn="just">
              <a:buNone/>
            </a:pPr>
            <a:r>
              <a:rPr lang="en-US" sz="3800" dirty="0">
                <a:effectLst>
                  <a:glow rad="228600">
                    <a:srgbClr val="000000"/>
                  </a:glow>
                </a:effectLst>
              </a:rPr>
              <a:t>	</a:t>
            </a:r>
            <a:r>
              <a:rPr lang="en-US" sz="3800" dirty="0" smtClean="0">
                <a:effectLst>
                  <a:glow rad="228600">
                    <a:srgbClr val="000000"/>
                  </a:glow>
                </a:effectLst>
              </a:rPr>
              <a:t>Common themes</a:t>
            </a:r>
          </a:p>
          <a:p>
            <a:pPr marL="0" indent="0" algn="just">
              <a:buNone/>
            </a:pPr>
            <a:r>
              <a:rPr lang="en-US" sz="3800" dirty="0">
                <a:effectLst>
                  <a:glow rad="228600">
                    <a:srgbClr val="000000"/>
                  </a:glow>
                </a:effectLst>
              </a:rPr>
              <a:t>	</a:t>
            </a:r>
            <a:r>
              <a:rPr lang="en-US" sz="3800" dirty="0" smtClean="0">
                <a:effectLst>
                  <a:glow rad="228600">
                    <a:srgbClr val="000000"/>
                  </a:glow>
                </a:effectLst>
              </a:rPr>
              <a:t>	Stand firm</a:t>
            </a:r>
          </a:p>
          <a:p>
            <a:pPr marL="0" indent="0" algn="just">
              <a:buNone/>
            </a:pPr>
            <a:r>
              <a:rPr lang="en-US" sz="3800" dirty="0">
                <a:effectLst>
                  <a:glow rad="228600">
                    <a:srgbClr val="000000"/>
                  </a:glow>
                </a:effectLst>
              </a:rPr>
              <a:t>	</a:t>
            </a:r>
            <a:r>
              <a:rPr lang="en-US" sz="3800" dirty="0" smtClean="0">
                <a:effectLst>
                  <a:glow rad="228600">
                    <a:srgbClr val="000000"/>
                  </a:glow>
                </a:effectLst>
              </a:rPr>
              <a:t>	Remember God’s promises</a:t>
            </a:r>
          </a:p>
          <a:p>
            <a:pPr marL="0" indent="0" algn="just">
              <a:buNone/>
            </a:pPr>
            <a:r>
              <a:rPr lang="en-US" sz="3800" dirty="0">
                <a:effectLst>
                  <a:glow rad="228600">
                    <a:srgbClr val="000000"/>
                  </a:glow>
                </a:effectLst>
              </a:rPr>
              <a:t>	</a:t>
            </a:r>
            <a:r>
              <a:rPr lang="en-US" sz="3800" dirty="0" smtClean="0">
                <a:effectLst>
                  <a:glow rad="228600">
                    <a:srgbClr val="000000"/>
                  </a:glow>
                </a:effectLst>
              </a:rPr>
              <a:t>	Remember God’s judgments</a:t>
            </a: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Last Words</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8249743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900" dirty="0" smtClean="0">
                <a:effectLst>
                  <a:glow rad="228600">
                    <a:srgbClr val="000000"/>
                  </a:glow>
                </a:effectLst>
              </a:rPr>
              <a:t>One day our words will be our last</a:t>
            </a:r>
          </a:p>
          <a:p>
            <a:pPr marL="0" indent="0" algn="just">
              <a:buNone/>
            </a:pPr>
            <a:r>
              <a:rPr lang="en-US" sz="3900" dirty="0">
                <a:effectLst>
                  <a:glow rad="228600">
                    <a:srgbClr val="000000"/>
                  </a:glow>
                </a:effectLst>
              </a:rPr>
              <a:t>	</a:t>
            </a:r>
            <a:r>
              <a:rPr lang="en-US" sz="3900" dirty="0" smtClean="0">
                <a:effectLst>
                  <a:glow rad="228600">
                    <a:srgbClr val="000000"/>
                  </a:glow>
                </a:effectLst>
              </a:rPr>
              <a:t>Praise and trust in God - Jacob</a:t>
            </a:r>
          </a:p>
          <a:p>
            <a:pPr marL="0" indent="0" algn="just">
              <a:buNone/>
            </a:pPr>
            <a:r>
              <a:rPr lang="en-US" sz="3900" dirty="0">
                <a:effectLst>
                  <a:glow rad="228600">
                    <a:srgbClr val="000000"/>
                  </a:glow>
                </a:effectLst>
              </a:rPr>
              <a:t>	</a:t>
            </a:r>
            <a:r>
              <a:rPr lang="en-US" sz="3900" dirty="0" smtClean="0">
                <a:effectLst>
                  <a:glow rad="228600">
                    <a:srgbClr val="000000"/>
                  </a:glow>
                </a:effectLst>
              </a:rPr>
              <a:t>Denying Christ – Ananias and Sapphira</a:t>
            </a:r>
          </a:p>
          <a:p>
            <a:pPr marL="0" indent="0" algn="just">
              <a:buNone/>
            </a:pPr>
            <a:r>
              <a:rPr lang="en-US" sz="3900" dirty="0">
                <a:effectLst>
                  <a:glow rad="228600">
                    <a:srgbClr val="000000"/>
                  </a:glow>
                </a:effectLst>
              </a:rPr>
              <a:t>	</a:t>
            </a:r>
            <a:r>
              <a:rPr lang="en-US" sz="3900" dirty="0" smtClean="0">
                <a:effectLst>
                  <a:glow rad="228600">
                    <a:srgbClr val="000000"/>
                  </a:glow>
                </a:effectLst>
              </a:rPr>
              <a:t>Forgiving others - Stephen</a:t>
            </a:r>
          </a:p>
          <a:p>
            <a:pPr marL="0" indent="0" algn="just">
              <a:buNone/>
            </a:pPr>
            <a:r>
              <a:rPr lang="en-US" sz="3900" dirty="0" smtClean="0">
                <a:effectLst>
                  <a:glow rad="228600">
                    <a:srgbClr val="000000"/>
                  </a:glow>
                </a:effectLst>
              </a:rPr>
              <a:t>Your last words reflect your life</a:t>
            </a:r>
            <a:endParaRPr lang="en-US" sz="39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Our Last Words</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2449045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112520"/>
            <a:ext cx="8763000" cy="4202430"/>
          </a:xfrm>
        </p:spPr>
        <p:txBody>
          <a:bodyPr>
            <a:noAutofit/>
          </a:bodyPr>
          <a:lstStyle/>
          <a:p>
            <a:pPr marL="0" indent="0" algn="just">
              <a:buNone/>
            </a:pPr>
            <a:r>
              <a:rPr lang="en-US" sz="3600" i="1" dirty="0" smtClean="0">
                <a:effectLst>
                  <a:glow rad="228600">
                    <a:srgbClr val="000000"/>
                  </a:glow>
                </a:effectLst>
              </a:rPr>
              <a:t>….The </a:t>
            </a:r>
            <a:r>
              <a:rPr lang="en-US" sz="3600" i="1" dirty="0">
                <a:effectLst>
                  <a:glow rad="228600">
                    <a:srgbClr val="000000"/>
                  </a:glow>
                </a:effectLst>
              </a:rPr>
              <a:t>Divine longsuffering waited in the days of Noah, while the ark was being prepared, in which a few, that is, eight souls, were saved through </a:t>
            </a:r>
            <a:r>
              <a:rPr lang="en-US" sz="3600" i="1" dirty="0" smtClean="0">
                <a:effectLst>
                  <a:glow rad="228600">
                    <a:srgbClr val="000000"/>
                  </a:glow>
                </a:effectLst>
              </a:rPr>
              <a:t>water. There </a:t>
            </a:r>
            <a:r>
              <a:rPr lang="en-US" sz="3600" i="1" dirty="0">
                <a:effectLst>
                  <a:glow rad="228600">
                    <a:srgbClr val="000000"/>
                  </a:glow>
                </a:effectLst>
              </a:rPr>
              <a:t>is also an antitype which now saves us--baptism (not the removal of the filth of the flesh, but the answer of a good conscience toward God), through the resurrection of Jesus </a:t>
            </a:r>
            <a:r>
              <a:rPr lang="en-US" sz="3600" i="1" dirty="0" smtClean="0">
                <a:effectLst>
                  <a:glow rad="228600">
                    <a:srgbClr val="000000"/>
                  </a:glow>
                </a:effectLst>
              </a:rPr>
              <a:t>Christ  	</a:t>
            </a:r>
            <a:r>
              <a:rPr lang="en-US" sz="3600" dirty="0" smtClean="0">
                <a:effectLst>
                  <a:glow rad="228600">
                    <a:srgbClr val="000000"/>
                  </a:glow>
                </a:effectLst>
              </a:rPr>
              <a:t>1 Peter 3:20b-21</a:t>
            </a:r>
            <a:endParaRPr lang="en-US" sz="36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“Hey, Is That Rain?”</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22156480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112520"/>
            <a:ext cx="8763000" cy="4202430"/>
          </a:xfrm>
        </p:spPr>
        <p:txBody>
          <a:bodyPr>
            <a:noAutofit/>
          </a:bodyPr>
          <a:lstStyle/>
          <a:p>
            <a:pPr marL="0" indent="0" algn="just">
              <a:buNone/>
            </a:pPr>
            <a:r>
              <a:rPr lang="en-US" sz="3600" i="1" dirty="0" smtClean="0">
                <a:effectLst>
                  <a:glow rad="228600">
                    <a:srgbClr val="000000"/>
                  </a:glow>
                </a:effectLst>
              </a:rPr>
              <a:t>….The </a:t>
            </a:r>
            <a:r>
              <a:rPr lang="en-US" sz="3600" i="1" dirty="0">
                <a:effectLst>
                  <a:glow rad="228600">
                    <a:srgbClr val="000000"/>
                  </a:glow>
                </a:effectLst>
              </a:rPr>
              <a:t>Divine longsuffering waited in the days of Noah, while the ark was being prepared, in which a few, that is, eight souls, were saved through </a:t>
            </a:r>
            <a:r>
              <a:rPr lang="en-US" sz="3600" i="1" dirty="0" smtClean="0">
                <a:effectLst>
                  <a:glow rad="228600">
                    <a:srgbClr val="000000"/>
                  </a:glow>
                </a:effectLst>
              </a:rPr>
              <a:t>water. There </a:t>
            </a:r>
            <a:r>
              <a:rPr lang="en-US" sz="3600" i="1" dirty="0">
                <a:effectLst>
                  <a:glow rad="228600">
                    <a:srgbClr val="000000"/>
                  </a:glow>
                </a:effectLst>
              </a:rPr>
              <a:t>is also an antitype which now saves us--baptism (</a:t>
            </a:r>
            <a:r>
              <a:rPr lang="en-US" sz="3600" i="1" dirty="0">
                <a:solidFill>
                  <a:srgbClr val="FFFF00"/>
                </a:solidFill>
                <a:effectLst>
                  <a:glow rad="228600">
                    <a:srgbClr val="000000"/>
                  </a:glow>
                </a:effectLst>
              </a:rPr>
              <a:t>not the removal of the filth of the flesh, but the answer of a good conscience toward God</a:t>
            </a:r>
            <a:r>
              <a:rPr lang="en-US" sz="3600" i="1" dirty="0">
                <a:effectLst>
                  <a:glow rad="228600">
                    <a:srgbClr val="000000"/>
                  </a:glow>
                </a:effectLst>
              </a:rPr>
              <a:t>), through the resurrection of Jesus </a:t>
            </a:r>
            <a:r>
              <a:rPr lang="en-US" sz="3600" i="1" dirty="0" smtClean="0">
                <a:effectLst>
                  <a:glow rad="228600">
                    <a:srgbClr val="000000"/>
                  </a:glow>
                </a:effectLst>
              </a:rPr>
              <a:t>Christ  	</a:t>
            </a:r>
            <a:r>
              <a:rPr lang="en-US" sz="3600" dirty="0" smtClean="0">
                <a:effectLst>
                  <a:glow rad="228600">
                    <a:srgbClr val="000000"/>
                  </a:glow>
                </a:effectLst>
              </a:rPr>
              <a:t>1 Peter 3:20b-21</a:t>
            </a:r>
            <a:endParaRPr lang="en-US" sz="36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“Hey, Is That Rain?”</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39300584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112520"/>
            <a:ext cx="8763000" cy="4202430"/>
          </a:xfrm>
        </p:spPr>
        <p:txBody>
          <a:bodyPr>
            <a:noAutofit/>
          </a:bodyPr>
          <a:lstStyle/>
          <a:p>
            <a:pPr marL="0" indent="0" algn="just">
              <a:buNone/>
            </a:pPr>
            <a:r>
              <a:rPr lang="en-US" sz="3600" i="1" dirty="0" smtClean="0">
                <a:effectLst>
                  <a:glow rad="228600">
                    <a:srgbClr val="000000"/>
                  </a:glow>
                </a:effectLst>
              </a:rPr>
              <a:t>let </a:t>
            </a:r>
            <a:r>
              <a:rPr lang="en-US" sz="3600" i="1" dirty="0">
                <a:effectLst>
                  <a:glow rad="228600">
                    <a:srgbClr val="000000"/>
                  </a:glow>
                </a:effectLst>
              </a:rPr>
              <a:t>us draw near with a true heart in full assurance of faith, having our hearts sprinkled from an evil conscience and our bodies washed with pure water</a:t>
            </a:r>
            <a:r>
              <a:rPr lang="en-US" sz="3600" i="1" dirty="0" smtClean="0">
                <a:effectLst>
                  <a:glow rad="228600">
                    <a:srgbClr val="000000"/>
                  </a:glow>
                </a:effectLst>
              </a:rPr>
              <a:t>.													</a:t>
            </a:r>
            <a:r>
              <a:rPr lang="en-US" sz="3600" dirty="0" smtClean="0">
                <a:effectLst>
                  <a:glow rad="228600">
                    <a:srgbClr val="000000"/>
                  </a:glow>
                </a:effectLst>
              </a:rPr>
              <a:t> Hebrews </a:t>
            </a:r>
            <a:r>
              <a:rPr lang="en-US" sz="3600" dirty="0">
                <a:effectLst>
                  <a:glow rad="228600">
                    <a:srgbClr val="000000"/>
                  </a:glow>
                </a:effectLst>
              </a:rPr>
              <a:t>10:22</a:t>
            </a:r>
            <a:r>
              <a:rPr lang="en-US" sz="3600" i="1" dirty="0">
                <a:effectLst>
                  <a:glow rad="228600">
                    <a:srgbClr val="000000"/>
                  </a:glow>
                </a:effectLst>
              </a:rPr>
              <a:t> </a:t>
            </a:r>
            <a:endParaRPr lang="en-US" sz="36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“Hey, Is That Rain?”</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75309588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13290232"/>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 xmlns:a16="http://schemas.microsoft.com/office/drawing/2014/main" val="20000"/>
                    </a:ext>
                  </a:extLst>
                </a:gridCol>
                <a:gridCol w="4622006">
                  <a:extLst>
                    <a:ext uri="{9D8B030D-6E8A-4147-A177-3AD203B41FA5}">
                      <a16:colId xmlns="" xmlns:a16="http://schemas.microsoft.com/office/drawing/2014/main"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Steven James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 / Anthony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 Anthony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152400" y="1885950"/>
            <a:ext cx="8839200" cy="3781425"/>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Famous Last Words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5445494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i="1" dirty="0" smtClean="0">
                <a:effectLst>
                  <a:glow rad="228600">
                    <a:srgbClr val="000000"/>
                  </a:glow>
                </a:effectLst>
              </a:rPr>
              <a:t>We can keep some of it, no one will know</a:t>
            </a:r>
          </a:p>
          <a:p>
            <a:pPr marL="0" indent="0" algn="just">
              <a:buNone/>
            </a:pPr>
            <a:r>
              <a:rPr lang="en-US" sz="3800" dirty="0" smtClean="0">
                <a:effectLst>
                  <a:glow rad="228600">
                    <a:srgbClr val="000000"/>
                  </a:glow>
                </a:effectLst>
              </a:rPr>
              <a:t>	Ananias and Sapphira</a:t>
            </a:r>
            <a:endParaRPr lang="en-US" sz="3800" dirty="0">
              <a:effectLst>
                <a:glow rad="228600">
                  <a:srgbClr val="000000"/>
                </a:glow>
              </a:effectLst>
            </a:endParaRPr>
          </a:p>
          <a:p>
            <a:pPr marL="0" indent="0" algn="just">
              <a:buNone/>
            </a:pPr>
            <a:r>
              <a:rPr lang="en-US" sz="3800" i="1" dirty="0" smtClean="0">
                <a:effectLst>
                  <a:glow rad="228600">
                    <a:srgbClr val="000000"/>
                  </a:glow>
                </a:effectLst>
              </a:rPr>
              <a:t>Just grab fire from anywhere</a:t>
            </a:r>
          </a:p>
          <a:p>
            <a:pPr marL="0" indent="0" algn="just">
              <a:buNone/>
            </a:pPr>
            <a:r>
              <a:rPr lang="en-US" sz="3800" dirty="0" smtClean="0">
                <a:effectLst>
                  <a:glow rad="228600">
                    <a:srgbClr val="000000"/>
                  </a:glow>
                </a:effectLst>
              </a:rPr>
              <a:t>	</a:t>
            </a:r>
            <a:r>
              <a:rPr lang="en-US" sz="3800" dirty="0" err="1" smtClean="0">
                <a:effectLst>
                  <a:glow rad="228600">
                    <a:srgbClr val="000000"/>
                  </a:glow>
                </a:effectLst>
              </a:rPr>
              <a:t>Nadab</a:t>
            </a:r>
            <a:r>
              <a:rPr lang="en-US" sz="3800" dirty="0" smtClean="0">
                <a:effectLst>
                  <a:glow rad="228600">
                    <a:srgbClr val="000000"/>
                  </a:glow>
                </a:effectLst>
              </a:rPr>
              <a:t> and </a:t>
            </a:r>
            <a:r>
              <a:rPr lang="en-US" sz="3800" dirty="0" err="1" smtClean="0">
                <a:effectLst>
                  <a:glow rad="228600">
                    <a:srgbClr val="000000"/>
                  </a:glow>
                </a:effectLst>
              </a:rPr>
              <a:t>Abihu</a:t>
            </a:r>
            <a:endParaRPr lang="en-US" sz="3800" dirty="0">
              <a:effectLst>
                <a:glow rad="228600">
                  <a:srgbClr val="000000"/>
                </a:glow>
              </a:effectLst>
            </a:endParaRPr>
          </a:p>
          <a:p>
            <a:pPr marL="0" indent="0" algn="just">
              <a:buNone/>
            </a:pPr>
            <a:r>
              <a:rPr lang="en-US" sz="3800" i="1" dirty="0" smtClean="0">
                <a:effectLst>
                  <a:glow rad="228600">
                    <a:srgbClr val="000000"/>
                  </a:glow>
                </a:effectLst>
              </a:rPr>
              <a:t>A shame to burn it, bury it under the tent</a:t>
            </a:r>
          </a:p>
          <a:p>
            <a:pPr marL="0" indent="0" algn="just">
              <a:buNone/>
            </a:pPr>
            <a:r>
              <a:rPr lang="en-US" sz="3800" i="1" dirty="0">
                <a:effectLst>
                  <a:glow rad="228600">
                    <a:srgbClr val="000000"/>
                  </a:glow>
                </a:effectLst>
              </a:rPr>
              <a:t>	</a:t>
            </a:r>
            <a:r>
              <a:rPr lang="en-US" sz="3800" dirty="0" smtClean="0">
                <a:effectLst>
                  <a:glow rad="228600">
                    <a:srgbClr val="000000"/>
                  </a:glow>
                </a:effectLst>
              </a:rPr>
              <a:t>Aachen </a:t>
            </a: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Famous Last Words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803399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Moses – Deuteronomy 31:1-6</a:t>
            </a:r>
          </a:p>
          <a:p>
            <a:pPr marL="0" indent="0" algn="just">
              <a:buNone/>
            </a:pPr>
            <a:r>
              <a:rPr lang="en-US" sz="3800" dirty="0">
                <a:effectLst>
                  <a:glow rad="228600">
                    <a:srgbClr val="000000"/>
                  </a:glow>
                </a:effectLst>
              </a:rPr>
              <a:t>	</a:t>
            </a:r>
            <a:r>
              <a:rPr lang="en-US" sz="3800" dirty="0" smtClean="0">
                <a:effectLst>
                  <a:glow rad="228600">
                    <a:srgbClr val="000000"/>
                  </a:glow>
                </a:effectLst>
              </a:rPr>
              <a:t>1) Remember God’s promises</a:t>
            </a:r>
          </a:p>
          <a:p>
            <a:pPr marL="0" indent="0" algn="just">
              <a:buNone/>
            </a:pPr>
            <a:r>
              <a:rPr lang="en-US" sz="3800" dirty="0">
                <a:effectLst>
                  <a:glow rad="228600">
                    <a:srgbClr val="000000"/>
                  </a:glow>
                </a:effectLst>
              </a:rPr>
              <a:t>	</a:t>
            </a:r>
            <a:r>
              <a:rPr lang="en-US" sz="3800" dirty="0" smtClean="0">
                <a:effectLst>
                  <a:glow rad="228600">
                    <a:srgbClr val="000000"/>
                  </a:glow>
                </a:effectLst>
              </a:rPr>
              <a:t>2) Be strong and courageous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Last Words Worth Knowing</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7437058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Moses – Deuteronomy 31:1-6</a:t>
            </a:r>
          </a:p>
          <a:p>
            <a:pPr marL="0" indent="0" algn="just">
              <a:buNone/>
            </a:pPr>
            <a:r>
              <a:rPr lang="en-US" sz="3800" dirty="0">
                <a:effectLst>
                  <a:glow rad="228600">
                    <a:srgbClr val="000000"/>
                  </a:glow>
                </a:effectLst>
              </a:rPr>
              <a:t>Joshua – Joshua 24:15-22</a:t>
            </a:r>
          </a:p>
          <a:p>
            <a:pPr marL="0" indent="0" algn="just">
              <a:buNone/>
            </a:pPr>
            <a:r>
              <a:rPr lang="en-US" sz="3800" dirty="0">
                <a:effectLst>
                  <a:glow rad="228600">
                    <a:srgbClr val="000000"/>
                  </a:glow>
                </a:effectLst>
              </a:rPr>
              <a:t>	1) Choose whom you will serve</a:t>
            </a:r>
          </a:p>
          <a:p>
            <a:pPr marL="0" indent="0" algn="just">
              <a:buNone/>
            </a:pPr>
            <a:r>
              <a:rPr lang="en-US" sz="3800" dirty="0">
                <a:effectLst>
                  <a:glow rad="228600">
                    <a:srgbClr val="000000"/>
                  </a:glow>
                </a:effectLst>
              </a:rPr>
              <a:t>	2) Remember God’s judgments</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Last Words Worth Knowing</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5814997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Moses – Deuteronomy 31:1-6</a:t>
            </a:r>
          </a:p>
          <a:p>
            <a:pPr marL="0" indent="0" algn="just">
              <a:buNone/>
            </a:pPr>
            <a:r>
              <a:rPr lang="en-US" sz="3800" dirty="0">
                <a:effectLst>
                  <a:glow rad="228600">
                    <a:srgbClr val="000000"/>
                  </a:glow>
                </a:effectLst>
              </a:rPr>
              <a:t>Joshua – Joshua 24:15-22</a:t>
            </a:r>
          </a:p>
          <a:p>
            <a:pPr marL="0" indent="0" algn="just">
              <a:buNone/>
            </a:pPr>
            <a:r>
              <a:rPr lang="en-US" sz="3800" dirty="0">
                <a:effectLst>
                  <a:glow rad="228600">
                    <a:srgbClr val="000000"/>
                  </a:glow>
                </a:effectLst>
              </a:rPr>
              <a:t>David – 1 Kings 2:1-4</a:t>
            </a:r>
          </a:p>
          <a:p>
            <a:pPr marL="0" indent="0" algn="just">
              <a:buNone/>
            </a:pPr>
            <a:r>
              <a:rPr lang="en-US" sz="3800" dirty="0">
                <a:effectLst>
                  <a:glow rad="228600">
                    <a:srgbClr val="000000"/>
                  </a:glow>
                </a:effectLst>
              </a:rPr>
              <a:t>	1) Be strong and show yourself a man</a:t>
            </a:r>
          </a:p>
          <a:p>
            <a:pPr marL="0" indent="0" algn="just">
              <a:buNone/>
            </a:pPr>
            <a:r>
              <a:rPr lang="en-US" sz="3800" dirty="0">
                <a:effectLst>
                  <a:glow rad="228600">
                    <a:srgbClr val="000000"/>
                  </a:glow>
                </a:effectLst>
              </a:rPr>
              <a:t>	2) Keep the law of God</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200" dirty="0" smtClean="0">
                <a:effectLst>
                  <a:glow rad="228600">
                    <a:srgbClr val="030400"/>
                  </a:glow>
                  <a:outerShdw blurRad="50800" dist="63500" dir="2700000" algn="tl" rotWithShape="0">
                    <a:srgbClr val="000000">
                      <a:alpha val="48000"/>
                    </a:srgbClr>
                  </a:outerShdw>
                </a:effectLst>
                <a:latin typeface="+mn-lt"/>
              </a:rPr>
              <a:t>Last Words Worth Knowing</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147240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490517</TotalTime>
  <Words>789</Words>
  <Application>Microsoft Office PowerPoint</Application>
  <PresentationFormat>On-screen Show (16:9)</PresentationFormat>
  <Paragraphs>128</Paragraphs>
  <Slides>16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Famous Last Words</vt:lpstr>
      <vt:lpstr>Famous Last Words</vt:lpstr>
      <vt:lpstr>Last Words Worth Knowing</vt:lpstr>
      <vt:lpstr>Last Words Worth Knowing</vt:lpstr>
      <vt:lpstr>Last Words Worth Knowing</vt:lpstr>
      <vt:lpstr>Last Words Worth Knowing</vt:lpstr>
      <vt:lpstr>Last Words</vt:lpstr>
      <vt:lpstr>Our Last Words</vt:lpstr>
      <vt:lpstr>PowerPoint Presentation</vt:lpstr>
      <vt:lpstr>“Hey, Is That Rain?”</vt:lpstr>
      <vt:lpstr>“Hey, Is That Rain?”</vt:lpstr>
      <vt:lpstr>“Hey, Is That Rain?”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1832</cp:revision>
  <dcterms:modified xsi:type="dcterms:W3CDTF">2022-02-19T16:25:18Z</dcterms:modified>
</cp:coreProperties>
</file>